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0" r:id="rId3"/>
    <p:sldId id="279" r:id="rId4"/>
    <p:sldId id="280" r:id="rId5"/>
    <p:sldId id="281" r:id="rId6"/>
    <p:sldId id="282" r:id="rId7"/>
    <p:sldId id="283" r:id="rId8"/>
    <p:sldId id="284" r:id="rId9"/>
    <p:sldId id="285" r:id="rId10"/>
    <p:sldId id="286"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B4BAFCD-D8DA-4513-8F79-F0B2A979FE6B}" type="datetimeFigureOut">
              <a:rPr lang="en-US" smtClean="0"/>
              <a:t>5/14/2019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C2F48A-D7B4-407E-B2AC-F07CCCC0B9A5}" type="slidenum">
              <a:rPr lang="en-US" smtClean="0"/>
              <a:t>‹#›</a:t>
            </a:fld>
            <a:endParaRPr lang="en-US"/>
          </a:p>
        </p:txBody>
      </p:sp>
    </p:spTree>
    <p:extLst>
      <p:ext uri="{BB962C8B-B14F-4D97-AF65-F5344CB8AC3E}">
        <p14:creationId xmlns:p14="http://schemas.microsoft.com/office/powerpoint/2010/main" val="214616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BAFCD-D8DA-4513-8F79-F0B2A979FE6B}"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83101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B4BAFCD-D8DA-4513-8F79-F0B2A979FE6B}" type="datetimeFigureOut">
              <a:rPr lang="en-US" smtClean="0"/>
              <a:t>5/14/2019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112454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BAFCD-D8DA-4513-8F79-F0B2A979FE6B}"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197573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B4BAFCD-D8DA-4513-8F79-F0B2A979FE6B}" type="datetimeFigureOut">
              <a:rPr lang="en-US" smtClean="0"/>
              <a:t>5/14/2019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C2F48A-D7B4-407E-B2AC-F07CCCC0B9A5}" type="slidenum">
              <a:rPr lang="en-US" smtClean="0"/>
              <a:t>‹#›</a:t>
            </a:fld>
            <a:endParaRPr lang="en-US"/>
          </a:p>
        </p:txBody>
      </p:sp>
    </p:spTree>
    <p:extLst>
      <p:ext uri="{BB962C8B-B14F-4D97-AF65-F5344CB8AC3E}">
        <p14:creationId xmlns:p14="http://schemas.microsoft.com/office/powerpoint/2010/main" val="58382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BAFCD-D8DA-4513-8F79-F0B2A979FE6B}"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203758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BAFCD-D8DA-4513-8F79-F0B2A979FE6B}"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240154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4BAFCD-D8DA-4513-8F79-F0B2A979FE6B}"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381062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BAFCD-D8DA-4513-8F79-F0B2A979FE6B}"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318896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4BAFCD-D8DA-4513-8F79-F0B2A979FE6B}"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11981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4BAFCD-D8DA-4513-8F79-F0B2A979FE6B}"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2F48A-D7B4-407E-B2AC-F07CCCC0B9A5}" type="slidenum">
              <a:rPr lang="en-US" smtClean="0"/>
              <a:t>‹#›</a:t>
            </a:fld>
            <a:endParaRPr lang="en-US"/>
          </a:p>
        </p:txBody>
      </p:sp>
    </p:spTree>
    <p:extLst>
      <p:ext uri="{BB962C8B-B14F-4D97-AF65-F5344CB8AC3E}">
        <p14:creationId xmlns:p14="http://schemas.microsoft.com/office/powerpoint/2010/main" val="346303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B4BAFCD-D8DA-4513-8F79-F0B2A979FE6B}" type="datetimeFigureOut">
              <a:rPr lang="en-US" smtClean="0"/>
              <a:t>5/14/2019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7C2F48A-D7B4-407E-B2AC-F07CCCC0B9A5}" type="slidenum">
              <a:rPr lang="en-US" smtClean="0"/>
              <a:t>‹#›</a:t>
            </a:fld>
            <a:endParaRPr lang="en-US"/>
          </a:p>
        </p:txBody>
      </p:sp>
    </p:spTree>
    <p:extLst>
      <p:ext uri="{BB962C8B-B14F-4D97-AF65-F5344CB8AC3E}">
        <p14:creationId xmlns:p14="http://schemas.microsoft.com/office/powerpoint/2010/main" val="5484080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Village at </a:t>
            </a:r>
            <a:r>
              <a:rPr lang="en-US" sz="4400" dirty="0" err="1"/>
              <a:t>Nauset</a:t>
            </a:r>
            <a:r>
              <a:rPr lang="en-US" sz="4400" dirty="0"/>
              <a:t> Green </a:t>
            </a:r>
            <a:br>
              <a:rPr lang="en-US" sz="4400" dirty="0"/>
            </a:br>
            <a:r>
              <a:rPr lang="en-US" sz="3600" dirty="0" smtClean="0"/>
              <a:t>Eastham Affordable </a:t>
            </a:r>
            <a:r>
              <a:rPr lang="en-US" sz="3600" dirty="0"/>
              <a:t>Housing Development</a:t>
            </a:r>
            <a:endParaRPr lang="en-US" sz="3600" dirty="0"/>
          </a:p>
        </p:txBody>
      </p:sp>
    </p:spTree>
    <p:extLst>
      <p:ext uri="{BB962C8B-B14F-4D97-AF65-F5344CB8AC3E}">
        <p14:creationId xmlns:p14="http://schemas.microsoft.com/office/powerpoint/2010/main" val="1531661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1"/>
            <a:ext cx="12191999" cy="6961031"/>
          </a:xfrm>
          <a:prstGeom prst="rect">
            <a:avLst/>
          </a:prstGeom>
        </p:spPr>
      </p:pic>
    </p:spTree>
    <p:extLst>
      <p:ext uri="{BB962C8B-B14F-4D97-AF65-F5344CB8AC3E}">
        <p14:creationId xmlns:p14="http://schemas.microsoft.com/office/powerpoint/2010/main" val="364947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905" t="8612" r="13596" b="17221"/>
          <a:stretch/>
        </p:blipFill>
        <p:spPr>
          <a:xfrm>
            <a:off x="1299411" y="433137"/>
            <a:ext cx="9849852" cy="6079958"/>
          </a:xfrm>
        </p:spPr>
      </p:pic>
    </p:spTree>
    <p:extLst>
      <p:ext uri="{BB962C8B-B14F-4D97-AF65-F5344CB8AC3E}">
        <p14:creationId xmlns:p14="http://schemas.microsoft.com/office/powerpoint/2010/main" val="63427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874" y="160420"/>
            <a:ext cx="9496926" cy="6384759"/>
          </a:xfrm>
          <a:prstGeom prst="rect">
            <a:avLst/>
          </a:prstGeom>
        </p:spPr>
      </p:pic>
    </p:spTree>
    <p:extLst>
      <p:ext uri="{BB962C8B-B14F-4D97-AF65-F5344CB8AC3E}">
        <p14:creationId xmlns:p14="http://schemas.microsoft.com/office/powerpoint/2010/main" val="367138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356" y="152400"/>
            <a:ext cx="10058400" cy="6550406"/>
          </a:xfrm>
          <a:prstGeom prst="rect">
            <a:avLst/>
          </a:prstGeom>
        </p:spPr>
      </p:pic>
    </p:spTree>
    <p:extLst>
      <p:ext uri="{BB962C8B-B14F-4D97-AF65-F5344CB8AC3E}">
        <p14:creationId xmlns:p14="http://schemas.microsoft.com/office/powerpoint/2010/main" val="313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1"/>
            <a:ext cx="12191999" cy="6961031"/>
          </a:xfrm>
          <a:prstGeom prst="rect">
            <a:avLst/>
          </a:prstGeom>
        </p:spPr>
      </p:pic>
      <p:sp>
        <p:nvSpPr>
          <p:cNvPr id="3" name="TextBox 2"/>
          <p:cNvSpPr txBox="1"/>
          <p:nvPr/>
        </p:nvSpPr>
        <p:spPr>
          <a:xfrm>
            <a:off x="585216" y="315608"/>
            <a:ext cx="2356799" cy="2031325"/>
          </a:xfrm>
          <a:prstGeom prst="rect">
            <a:avLst/>
          </a:prstGeom>
          <a:noFill/>
        </p:spPr>
        <p:txBody>
          <a:bodyPr wrap="none" rtlCol="0">
            <a:spAutoFit/>
          </a:bodyPr>
          <a:lstStyle/>
          <a:p>
            <a:r>
              <a:rPr lang="en-US" dirty="0" smtClean="0">
                <a:solidFill>
                  <a:schemeClr val="accent1"/>
                </a:solidFill>
                <a:latin typeface="Calibri" panose="020F0502020204030204" pitchFamily="34" charset="0"/>
                <a:cs typeface="Calibri" panose="020F0502020204030204" pitchFamily="34" charset="0"/>
              </a:rPr>
              <a:t>65 UNITS – ALL RENTAL</a:t>
            </a:r>
          </a:p>
          <a:p>
            <a:r>
              <a:rPr lang="en-US" dirty="0" smtClean="0">
                <a:solidFill>
                  <a:schemeClr val="accent1"/>
                </a:solidFill>
                <a:latin typeface="Calibri" panose="020F0502020204030204" pitchFamily="34" charset="0"/>
                <a:cs typeface="Calibri" panose="020F0502020204030204" pitchFamily="34" charset="0"/>
              </a:rPr>
              <a:t>110 BEDROOMS</a:t>
            </a:r>
          </a:p>
          <a:p>
            <a:r>
              <a:rPr lang="en-US" dirty="0" smtClean="0">
                <a:solidFill>
                  <a:schemeClr val="accent1"/>
                </a:solidFill>
                <a:latin typeface="Calibri" panose="020F0502020204030204" pitchFamily="34" charset="0"/>
                <a:cs typeface="Calibri" panose="020F0502020204030204" pitchFamily="34" charset="0"/>
              </a:rPr>
              <a:t>105 PARKING SPACES</a:t>
            </a:r>
          </a:p>
          <a:p>
            <a:r>
              <a:rPr lang="en-US" dirty="0" smtClean="0">
                <a:solidFill>
                  <a:schemeClr val="accent1"/>
                </a:solidFill>
                <a:latin typeface="Calibri" panose="020F0502020204030204" pitchFamily="34" charset="0"/>
                <a:cs typeface="Calibri" panose="020F0502020204030204" pitchFamily="34" charset="0"/>
              </a:rPr>
              <a:t>10.5 ACRES</a:t>
            </a:r>
          </a:p>
          <a:p>
            <a:r>
              <a:rPr lang="en-US" dirty="0" smtClean="0">
                <a:solidFill>
                  <a:schemeClr val="accent1"/>
                </a:solidFill>
                <a:latin typeface="Calibri" panose="020F0502020204030204" pitchFamily="34" charset="0"/>
                <a:cs typeface="Calibri" panose="020F0502020204030204" pitchFamily="34" charset="0"/>
              </a:rPr>
              <a:t>PUBLIC PARK</a:t>
            </a:r>
          </a:p>
          <a:p>
            <a:r>
              <a:rPr lang="en-US" dirty="0" smtClean="0">
                <a:solidFill>
                  <a:schemeClr val="accent1"/>
                </a:solidFill>
                <a:latin typeface="Calibri" panose="020F0502020204030204" pitchFamily="34" charset="0"/>
                <a:cs typeface="Calibri" panose="020F0502020204030204" pitchFamily="34" charset="0"/>
              </a:rPr>
              <a:t>ON SITE WWTF</a:t>
            </a:r>
          </a:p>
          <a:p>
            <a:r>
              <a:rPr lang="en-US" dirty="0" smtClean="0">
                <a:solidFill>
                  <a:schemeClr val="accent1"/>
                </a:solidFill>
                <a:latin typeface="Calibri" panose="020F0502020204030204" pitchFamily="34" charset="0"/>
                <a:cs typeface="Calibri" panose="020F0502020204030204" pitchFamily="34" charset="0"/>
              </a:rPr>
              <a:t>RTA BUS STOP</a:t>
            </a:r>
          </a:p>
        </p:txBody>
      </p:sp>
    </p:spTree>
    <p:extLst>
      <p:ext uri="{BB962C8B-B14F-4D97-AF65-F5344CB8AC3E}">
        <p14:creationId xmlns:p14="http://schemas.microsoft.com/office/powerpoint/2010/main" val="106037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RFP PROCESS</a:t>
            </a:r>
            <a:endParaRPr lang="en-US" b="1" dirty="0"/>
          </a:p>
        </p:txBody>
      </p:sp>
      <p:sp>
        <p:nvSpPr>
          <p:cNvPr id="3" name="Content Placeholder 2"/>
          <p:cNvSpPr>
            <a:spLocks noGrp="1"/>
          </p:cNvSpPr>
          <p:nvPr>
            <p:ph idx="1"/>
          </p:nvPr>
        </p:nvSpPr>
        <p:spPr>
          <a:xfrm>
            <a:off x="838200" y="1957588"/>
            <a:ext cx="10820400" cy="4443211"/>
          </a:xfrm>
        </p:spPr>
        <p:txBody>
          <a:bodyPr numCol="2">
            <a:normAutofit fontScale="77500" lnSpcReduction="20000"/>
          </a:bodyPr>
          <a:lstStyle/>
          <a:p>
            <a:pPr marL="0" indent="0">
              <a:buNone/>
            </a:pPr>
            <a:r>
              <a:rPr lang="en-US" sz="3100" b="1" dirty="0" smtClean="0">
                <a:solidFill>
                  <a:schemeClr val="accent4"/>
                </a:solidFill>
              </a:rPr>
              <a:t>GENRAL ITEMS</a:t>
            </a:r>
          </a:p>
          <a:p>
            <a:r>
              <a:rPr lang="en-US" sz="2500" dirty="0"/>
              <a:t>C</a:t>
            </a:r>
            <a:r>
              <a:rPr lang="en-US" sz="2500" dirty="0" smtClean="0"/>
              <a:t>onstruction and ongoing management </a:t>
            </a:r>
          </a:p>
          <a:p>
            <a:r>
              <a:rPr lang="en-US" sz="2500" dirty="0" smtClean="0"/>
              <a:t>No more than 132 bedrooms</a:t>
            </a:r>
          </a:p>
          <a:p>
            <a:r>
              <a:rPr lang="en-US" sz="2500" dirty="0" smtClean="0"/>
              <a:t>Favorability for design accommodating seniors    but not restricted to seniors</a:t>
            </a:r>
          </a:p>
          <a:p>
            <a:r>
              <a:rPr lang="en-US" sz="2500" dirty="0" smtClean="0"/>
              <a:t>99 Year Lease</a:t>
            </a:r>
          </a:p>
          <a:p>
            <a:r>
              <a:rPr lang="en-US" sz="2500" dirty="0" smtClean="0"/>
              <a:t>Town subsidy towards infrastructure </a:t>
            </a:r>
          </a:p>
          <a:p>
            <a:pPr marL="0" indent="0">
              <a:buNone/>
            </a:pPr>
            <a:r>
              <a:rPr lang="en-US" sz="3100" b="1" dirty="0" smtClean="0">
                <a:solidFill>
                  <a:schemeClr val="accent4"/>
                </a:solidFill>
              </a:rPr>
              <a:t>UNIT CONFIGURATION/DESIGN</a:t>
            </a:r>
          </a:p>
          <a:p>
            <a:r>
              <a:rPr lang="en-US" sz="2500" dirty="0" smtClean="0"/>
              <a:t>Mix of 1, 2 and 3 bedroom units                                 (40% of units = 2 bedroom)</a:t>
            </a:r>
          </a:p>
          <a:p>
            <a:r>
              <a:rPr lang="en-US" sz="2500" dirty="0" smtClean="0"/>
              <a:t>Townhouse design preferable                                   (emphasis on context sensitive design to fit area)</a:t>
            </a:r>
          </a:p>
          <a:p>
            <a:pPr marL="0" indent="0">
              <a:buNone/>
            </a:pPr>
            <a:r>
              <a:rPr lang="en-US" sz="2500" b="1" dirty="0" smtClean="0">
                <a:solidFill>
                  <a:schemeClr val="accent4"/>
                </a:solidFill>
              </a:rPr>
              <a:t>  </a:t>
            </a:r>
          </a:p>
          <a:p>
            <a:pPr marL="0" indent="0">
              <a:buNone/>
            </a:pPr>
            <a:r>
              <a:rPr lang="en-US" sz="3100" b="1" dirty="0" smtClean="0">
                <a:solidFill>
                  <a:schemeClr val="accent4"/>
                </a:solidFill>
              </a:rPr>
              <a:t>AFFORDABILITY</a:t>
            </a:r>
          </a:p>
          <a:p>
            <a:r>
              <a:rPr lang="en-US" sz="2500" dirty="0" smtClean="0"/>
              <a:t>40% units &lt;= 120% AMI</a:t>
            </a:r>
          </a:p>
          <a:p>
            <a:r>
              <a:rPr lang="en-US" sz="2500" dirty="0" smtClean="0"/>
              <a:t>25% units &lt;= 80% AMI</a:t>
            </a:r>
          </a:p>
          <a:p>
            <a:r>
              <a:rPr lang="en-US" sz="2500" dirty="0" smtClean="0"/>
              <a:t>5 Units &lt;= 30% or 50% AMI (priority given to proposals including)</a:t>
            </a:r>
          </a:p>
          <a:p>
            <a:r>
              <a:rPr lang="en-US" sz="2500" dirty="0" smtClean="0"/>
              <a:t>BOS wanted good mix of income levels to help create an organic neighborhood</a:t>
            </a:r>
          </a:p>
          <a:p>
            <a:pPr marL="0" indent="0">
              <a:buNone/>
            </a:pPr>
            <a:r>
              <a:rPr lang="en-US" sz="2900" b="1" dirty="0" smtClean="0">
                <a:solidFill>
                  <a:schemeClr val="accent4"/>
                </a:solidFill>
              </a:rPr>
              <a:t>2 proposals received, project awarded to </a:t>
            </a:r>
            <a:r>
              <a:rPr lang="en-US" sz="2900" b="1" dirty="0" err="1" smtClean="0">
                <a:solidFill>
                  <a:schemeClr val="accent4"/>
                </a:solidFill>
              </a:rPr>
              <a:t>Pennrose</a:t>
            </a:r>
            <a:r>
              <a:rPr lang="en-US" sz="2900" b="1" dirty="0" smtClean="0">
                <a:solidFill>
                  <a:schemeClr val="accent4"/>
                </a:solidFill>
              </a:rPr>
              <a:t> Properties Inc.</a:t>
            </a:r>
          </a:p>
          <a:p>
            <a:pPr marL="0" indent="0">
              <a:buNone/>
            </a:pPr>
            <a:endParaRPr lang="en-US" dirty="0" smtClean="0"/>
          </a:p>
          <a:p>
            <a:endParaRPr lang="en-US" dirty="0"/>
          </a:p>
        </p:txBody>
      </p:sp>
    </p:spTree>
    <p:extLst>
      <p:ext uri="{BB962C8B-B14F-4D97-AF65-F5344CB8AC3E}">
        <p14:creationId xmlns:p14="http://schemas.microsoft.com/office/powerpoint/2010/main" val="192138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Memorandum of Agreement</a:t>
            </a:r>
            <a:endParaRPr lang="en-US" b="1" dirty="0"/>
          </a:p>
        </p:txBody>
      </p:sp>
      <p:sp>
        <p:nvSpPr>
          <p:cNvPr id="3" name="Content Placeholder 2"/>
          <p:cNvSpPr>
            <a:spLocks noGrp="1"/>
          </p:cNvSpPr>
          <p:nvPr>
            <p:ph idx="1"/>
          </p:nvPr>
        </p:nvSpPr>
        <p:spPr>
          <a:xfrm>
            <a:off x="1202919" y="2459736"/>
            <a:ext cx="9784080" cy="4206240"/>
          </a:xfrm>
        </p:spPr>
        <p:txBody>
          <a:bodyPr/>
          <a:lstStyle/>
          <a:p>
            <a:r>
              <a:rPr lang="en-US" sz="2400" dirty="0" smtClean="0"/>
              <a:t>Town waives 50% bldg. permit fees</a:t>
            </a:r>
          </a:p>
          <a:p>
            <a:r>
              <a:rPr lang="en-US" sz="2400" dirty="0" smtClean="0"/>
              <a:t>Town contributes $400,000 for infrastructure</a:t>
            </a:r>
          </a:p>
          <a:p>
            <a:r>
              <a:rPr lang="en-US" sz="2400" dirty="0" smtClean="0"/>
              <a:t>No direct access to Rte. 6</a:t>
            </a:r>
          </a:p>
          <a:p>
            <a:r>
              <a:rPr lang="en-US" sz="2400" dirty="0" smtClean="0"/>
              <a:t>Requirements for building height, # parking spaces, town water, utility ROW, site amenities (playground, garden, bus stop), security, washer/dryer (on site or in units) etc.</a:t>
            </a:r>
          </a:p>
          <a:p>
            <a:r>
              <a:rPr lang="en-US" sz="2400" dirty="0"/>
              <a:t>P</a:t>
            </a:r>
            <a:r>
              <a:rPr lang="en-US" sz="2400" dirty="0" smtClean="0"/>
              <a:t>eer review fees ($10,000)</a:t>
            </a:r>
          </a:p>
          <a:p>
            <a:endParaRPr lang="en-US" dirty="0"/>
          </a:p>
        </p:txBody>
      </p:sp>
    </p:spTree>
    <p:extLst>
      <p:ext uri="{BB962C8B-B14F-4D97-AF65-F5344CB8AC3E}">
        <p14:creationId xmlns:p14="http://schemas.microsoft.com/office/powerpoint/2010/main" val="32161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Regulatory Process</a:t>
            </a:r>
            <a:endParaRPr lang="en-US" b="1" dirty="0"/>
          </a:p>
        </p:txBody>
      </p:sp>
      <p:sp>
        <p:nvSpPr>
          <p:cNvPr id="3" name="Content Placeholder 2"/>
          <p:cNvSpPr>
            <a:spLocks noGrp="1"/>
          </p:cNvSpPr>
          <p:nvPr>
            <p:ph idx="1"/>
          </p:nvPr>
        </p:nvSpPr>
        <p:spPr/>
        <p:txBody>
          <a:bodyPr/>
          <a:lstStyle/>
          <a:p>
            <a:r>
              <a:rPr lang="en-US" dirty="0" smtClean="0"/>
              <a:t>“Friendly” 40B Process</a:t>
            </a:r>
          </a:p>
          <a:p>
            <a:r>
              <a:rPr lang="en-US" dirty="0" smtClean="0"/>
              <a:t>ZBA  as sole local permit granting authority for “Comp Permit”</a:t>
            </a:r>
          </a:p>
          <a:p>
            <a:r>
              <a:rPr lang="en-US" dirty="0" smtClean="0"/>
              <a:t>DEP approval required for wastewater treatment facility</a:t>
            </a:r>
          </a:p>
          <a:p>
            <a:r>
              <a:rPr lang="en-US" dirty="0" smtClean="0"/>
              <a:t>Planning Board and Board of Health were asked to review proposal and provide ZBA with feedback/recommendations</a:t>
            </a:r>
          </a:p>
          <a:p>
            <a:r>
              <a:rPr lang="en-US" dirty="0" smtClean="0"/>
              <a:t>Peer review for engineering, wastewater and traffic studies</a:t>
            </a:r>
          </a:p>
          <a:p>
            <a:r>
              <a:rPr lang="en-US" dirty="0" smtClean="0"/>
              <a:t>Developers were very accommodating to ZBA info requests/timely submittals of information and appearing before other boards for “courtesy” reviews</a:t>
            </a:r>
          </a:p>
          <a:p>
            <a:endParaRPr lang="en-US" dirty="0"/>
          </a:p>
        </p:txBody>
      </p:sp>
    </p:spTree>
    <p:extLst>
      <p:ext uri="{BB962C8B-B14F-4D97-AF65-F5344CB8AC3E}">
        <p14:creationId xmlns:p14="http://schemas.microsoft.com/office/powerpoint/2010/main" val="224098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486"/>
            <a:ext cx="10515600" cy="1325563"/>
          </a:xfrm>
        </p:spPr>
        <p:txBody>
          <a:bodyPr>
            <a:normAutofit/>
          </a:bodyPr>
          <a:lstStyle/>
          <a:p>
            <a:r>
              <a:rPr lang="en-US" sz="3600" b="1" dirty="0" smtClean="0"/>
              <a:t>Village at </a:t>
            </a:r>
            <a:r>
              <a:rPr lang="en-US" sz="3600" b="1" dirty="0" err="1" smtClean="0"/>
              <a:t>Nauset</a:t>
            </a:r>
            <a:r>
              <a:rPr lang="en-US" sz="3600" b="1" dirty="0" smtClean="0"/>
              <a:t> Green Final Design #</a:t>
            </a:r>
            <a:r>
              <a:rPr lang="en-US" sz="2000" b="1" dirty="0" smtClean="0"/>
              <a:t>s</a:t>
            </a:r>
            <a:endParaRPr lang="en-US" sz="2000" b="1" dirty="0"/>
          </a:p>
        </p:txBody>
      </p:sp>
      <p:sp>
        <p:nvSpPr>
          <p:cNvPr id="3" name="Content Placeholder 2"/>
          <p:cNvSpPr>
            <a:spLocks noGrp="1"/>
          </p:cNvSpPr>
          <p:nvPr>
            <p:ph idx="1"/>
          </p:nvPr>
        </p:nvSpPr>
        <p:spPr>
          <a:xfrm>
            <a:off x="728471" y="1983346"/>
            <a:ext cx="10791423" cy="4755656"/>
          </a:xfrm>
        </p:spPr>
        <p:txBody>
          <a:bodyPr numCol="2" spcCol="0">
            <a:noAutofit/>
          </a:bodyPr>
          <a:lstStyle/>
          <a:p>
            <a:pPr marL="0" indent="0">
              <a:buNone/>
            </a:pPr>
            <a:r>
              <a:rPr lang="en-US" sz="2400" b="1" dirty="0" smtClean="0">
                <a:solidFill>
                  <a:schemeClr val="accent4"/>
                </a:solidFill>
              </a:rPr>
              <a:t>UNIT MIX</a:t>
            </a:r>
            <a:endParaRPr lang="en-US" sz="2800" b="1" dirty="0" smtClean="0">
              <a:solidFill>
                <a:schemeClr val="accent4"/>
              </a:solidFill>
            </a:endParaRPr>
          </a:p>
          <a:p>
            <a:pPr>
              <a:lnSpc>
                <a:spcPct val="100000"/>
              </a:lnSpc>
            </a:pPr>
            <a:r>
              <a:rPr lang="en-US" sz="2000" b="1" dirty="0" smtClean="0">
                <a:solidFill>
                  <a:schemeClr val="accent1"/>
                </a:solidFill>
              </a:rPr>
              <a:t>65 units/18 residential buildings                                   </a:t>
            </a:r>
            <a:r>
              <a:rPr lang="en-US" sz="2000" dirty="0" smtClean="0"/>
              <a:t>(27) 1 bedroom units                                                                (31) 2 bedroom Units                                                                (7) 3 bedroom units                                                                         1 Community Building                                                                   1 Wastewater Treatment Building</a:t>
            </a:r>
          </a:p>
          <a:p>
            <a:pPr marL="0" indent="0">
              <a:buNone/>
            </a:pPr>
            <a:r>
              <a:rPr lang="en-US" sz="2400" b="1" dirty="0">
                <a:solidFill>
                  <a:schemeClr val="accent4"/>
                </a:solidFill>
              </a:rPr>
              <a:t>AFFORDABILITY MIX</a:t>
            </a:r>
          </a:p>
          <a:p>
            <a:r>
              <a:rPr lang="en-US" sz="2000" dirty="0"/>
              <a:t>25% &lt;= 80% AMI</a:t>
            </a:r>
          </a:p>
          <a:p>
            <a:r>
              <a:rPr lang="en-US" sz="2000" dirty="0"/>
              <a:t>Min 38 Units reserved &lt;= 60% AMI</a:t>
            </a:r>
          </a:p>
          <a:p>
            <a:r>
              <a:rPr lang="en-US" sz="2000" dirty="0" smtClean="0"/>
              <a:t>Min </a:t>
            </a:r>
            <a:r>
              <a:rPr lang="en-US" sz="2000" dirty="0"/>
              <a:t>12 Units reserved &lt;= 80% AMI</a:t>
            </a:r>
          </a:p>
          <a:p>
            <a:r>
              <a:rPr lang="en-US" sz="2000" dirty="0"/>
              <a:t>Balance of units reserved &lt;= 120% AMI</a:t>
            </a:r>
          </a:p>
          <a:p>
            <a:pPr marL="0" indent="0">
              <a:buNone/>
            </a:pPr>
            <a:r>
              <a:rPr lang="en-US" sz="2400" b="1" dirty="0" smtClean="0">
                <a:solidFill>
                  <a:schemeClr val="accent4"/>
                </a:solidFill>
              </a:rPr>
              <a:t>LOCAL PREFERENCE MIX</a:t>
            </a:r>
          </a:p>
          <a:p>
            <a:r>
              <a:rPr lang="en-US" sz="2000" dirty="0" smtClean="0"/>
              <a:t>65% Eastham Residents, Town/School Employees</a:t>
            </a:r>
          </a:p>
          <a:p>
            <a:r>
              <a:rPr lang="en-US" sz="2000" dirty="0" smtClean="0"/>
              <a:t>10% Barnstable County residents</a:t>
            </a:r>
          </a:p>
          <a:p>
            <a:r>
              <a:rPr lang="en-US" sz="2000" dirty="0" smtClean="0"/>
              <a:t>Town lobbied for max local preference but DHCD has final approval</a:t>
            </a:r>
          </a:p>
        </p:txBody>
      </p:sp>
      <p:sp>
        <p:nvSpPr>
          <p:cNvPr id="4" name="TextBox 3"/>
          <p:cNvSpPr txBox="1"/>
          <p:nvPr/>
        </p:nvSpPr>
        <p:spPr>
          <a:xfrm>
            <a:off x="6198996" y="5344775"/>
            <a:ext cx="2305888" cy="1015663"/>
          </a:xfrm>
          <a:prstGeom prst="rect">
            <a:avLst/>
          </a:prstGeom>
          <a:noFill/>
        </p:spPr>
        <p:txBody>
          <a:bodyPr wrap="none" rtlCol="0">
            <a:spAutoFit/>
          </a:bodyPr>
          <a:lstStyle/>
          <a:p>
            <a:r>
              <a:rPr lang="en-US" sz="2000" dirty="0" smtClean="0">
                <a:solidFill>
                  <a:schemeClr val="accent4"/>
                </a:solidFill>
              </a:rPr>
              <a:t>11 units at 30% AMI</a:t>
            </a:r>
          </a:p>
          <a:p>
            <a:r>
              <a:rPr lang="en-US" sz="2000" dirty="0" smtClean="0">
                <a:solidFill>
                  <a:schemeClr val="accent4"/>
                </a:solidFill>
              </a:rPr>
              <a:t>39 Units at 60% AMI</a:t>
            </a:r>
          </a:p>
          <a:p>
            <a:r>
              <a:rPr lang="en-US" sz="2000" dirty="0" smtClean="0">
                <a:solidFill>
                  <a:schemeClr val="accent4"/>
                </a:solidFill>
              </a:rPr>
              <a:t>15 Units at 90% AMI</a:t>
            </a:r>
            <a:endParaRPr lang="en-US" sz="2000" dirty="0">
              <a:solidFill>
                <a:schemeClr val="accent4"/>
              </a:solidFill>
            </a:endParaRPr>
          </a:p>
        </p:txBody>
      </p:sp>
      <p:sp>
        <p:nvSpPr>
          <p:cNvPr id="6" name="Right Brace 5"/>
          <p:cNvSpPr/>
          <p:nvPr/>
        </p:nvSpPr>
        <p:spPr>
          <a:xfrm>
            <a:off x="5221224" y="5102352"/>
            <a:ext cx="740664" cy="1408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0564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Funding Summary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Total Project = $23 Million</a:t>
            </a:r>
          </a:p>
          <a:p>
            <a:r>
              <a:rPr lang="en-US" dirty="0" smtClean="0"/>
              <a:t>$300,000 Eastham CPA Award</a:t>
            </a:r>
          </a:p>
          <a:p>
            <a:r>
              <a:rPr lang="en-US" dirty="0" smtClean="0"/>
              <a:t>$450,000 Eastham CPA Award</a:t>
            </a:r>
          </a:p>
          <a:p>
            <a:r>
              <a:rPr lang="en-US" dirty="0" smtClean="0"/>
              <a:t>$400,000 Town Subsidy for Infrastructure</a:t>
            </a:r>
          </a:p>
          <a:p>
            <a:r>
              <a:rPr lang="en-US" dirty="0" smtClean="0"/>
              <a:t>$300,000 Eastham Affordable Housing Trust</a:t>
            </a:r>
          </a:p>
          <a:p>
            <a:r>
              <a:rPr lang="en-US" dirty="0" smtClean="0"/>
              <a:t>$100,000 Orleans CPA </a:t>
            </a:r>
          </a:p>
          <a:p>
            <a:r>
              <a:rPr lang="en-US" dirty="0" smtClean="0"/>
              <a:t>$100,000 Wellfleet CPA</a:t>
            </a:r>
          </a:p>
          <a:p>
            <a:r>
              <a:rPr lang="en-US" dirty="0" smtClean="0"/>
              <a:t>$875,000 over 5 years: State Funding</a:t>
            </a:r>
          </a:p>
          <a:p>
            <a:r>
              <a:rPr lang="en-US" dirty="0" smtClean="0"/>
              <a:t>$10 Million over 10 years: Low Income Tax Credits </a:t>
            </a:r>
          </a:p>
          <a:p>
            <a:r>
              <a:rPr lang="en-US" dirty="0" smtClean="0"/>
              <a:t>Other financing</a:t>
            </a:r>
            <a:endParaRPr lang="en-US" dirty="0"/>
          </a:p>
        </p:txBody>
      </p:sp>
    </p:spTree>
    <p:extLst>
      <p:ext uri="{BB962C8B-B14F-4D97-AF65-F5344CB8AC3E}">
        <p14:creationId xmlns:p14="http://schemas.microsoft.com/office/powerpoint/2010/main" val="344883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Timeline</a:t>
            </a:r>
            <a:endParaRPr lang="en-US" b="1" dirty="0"/>
          </a:p>
        </p:txBody>
      </p:sp>
      <p:sp>
        <p:nvSpPr>
          <p:cNvPr id="3" name="Content Placeholder 2"/>
          <p:cNvSpPr>
            <a:spLocks noGrp="1"/>
          </p:cNvSpPr>
          <p:nvPr>
            <p:ph idx="1"/>
          </p:nvPr>
        </p:nvSpPr>
        <p:spPr>
          <a:xfrm>
            <a:off x="424543" y="2331075"/>
            <a:ext cx="11495313" cy="3845887"/>
          </a:xfrm>
        </p:spPr>
        <p:txBody>
          <a:bodyPr>
            <a:normAutofit/>
          </a:bodyPr>
          <a:lstStyle/>
          <a:p>
            <a:r>
              <a:rPr lang="en-US" sz="2400" dirty="0" smtClean="0"/>
              <a:t>RFP issued: </a:t>
            </a:r>
            <a:r>
              <a:rPr lang="en-US" sz="2400" dirty="0" smtClean="0">
                <a:solidFill>
                  <a:schemeClr val="accent4"/>
                </a:solidFill>
              </a:rPr>
              <a:t>May 2016</a:t>
            </a:r>
          </a:p>
          <a:p>
            <a:r>
              <a:rPr lang="en-US" sz="2400" dirty="0" smtClean="0"/>
              <a:t>Comprehensive Permit initiated: </a:t>
            </a:r>
            <a:r>
              <a:rPr lang="en-US" sz="2400" dirty="0" smtClean="0">
                <a:solidFill>
                  <a:schemeClr val="accent4"/>
                </a:solidFill>
              </a:rPr>
              <a:t>December 2016</a:t>
            </a:r>
          </a:p>
          <a:p>
            <a:r>
              <a:rPr lang="en-US" sz="2400" dirty="0" smtClean="0"/>
              <a:t>Comprehensive Permit issued: </a:t>
            </a:r>
            <a:r>
              <a:rPr lang="en-US" sz="2400" dirty="0" smtClean="0">
                <a:solidFill>
                  <a:schemeClr val="accent4"/>
                </a:solidFill>
              </a:rPr>
              <a:t>March 2017</a:t>
            </a:r>
          </a:p>
          <a:p>
            <a:r>
              <a:rPr lang="en-US" sz="2400" dirty="0" smtClean="0"/>
              <a:t>Groundbreaking: </a:t>
            </a:r>
            <a:r>
              <a:rPr lang="en-US" sz="2400" dirty="0" smtClean="0">
                <a:solidFill>
                  <a:schemeClr val="accent4"/>
                </a:solidFill>
              </a:rPr>
              <a:t>December 2018</a:t>
            </a:r>
          </a:p>
          <a:p>
            <a:r>
              <a:rPr lang="en-US" sz="2400" dirty="0" smtClean="0"/>
              <a:t>Occupancy on first units: </a:t>
            </a:r>
            <a:r>
              <a:rPr lang="en-US" sz="2400" dirty="0" smtClean="0">
                <a:solidFill>
                  <a:schemeClr val="accent4"/>
                </a:solidFill>
              </a:rPr>
              <a:t>October 2019 (anticipated)</a:t>
            </a:r>
            <a:endParaRPr lang="en-US" sz="2400" dirty="0">
              <a:solidFill>
                <a:schemeClr val="accent4"/>
              </a:solidFill>
            </a:endParaRPr>
          </a:p>
        </p:txBody>
      </p:sp>
    </p:spTree>
    <p:extLst>
      <p:ext uri="{BB962C8B-B14F-4D97-AF65-F5344CB8AC3E}">
        <p14:creationId xmlns:p14="http://schemas.microsoft.com/office/powerpoint/2010/main" val="419412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a:t>
            </a:r>
            <a:r>
              <a:rPr lang="en-US" b="1" dirty="0" err="1" smtClean="0"/>
              <a:t>Aways</a:t>
            </a:r>
            <a:endParaRPr lang="en-US" b="1" dirty="0"/>
          </a:p>
        </p:txBody>
      </p:sp>
      <p:sp>
        <p:nvSpPr>
          <p:cNvPr id="3" name="Content Placeholder 2"/>
          <p:cNvSpPr>
            <a:spLocks noGrp="1"/>
          </p:cNvSpPr>
          <p:nvPr>
            <p:ph idx="1"/>
          </p:nvPr>
        </p:nvSpPr>
        <p:spPr>
          <a:xfrm>
            <a:off x="424543" y="2150771"/>
            <a:ext cx="11495313" cy="4026191"/>
          </a:xfrm>
        </p:spPr>
        <p:txBody>
          <a:bodyPr>
            <a:normAutofit/>
          </a:bodyPr>
          <a:lstStyle/>
          <a:p>
            <a:r>
              <a:rPr lang="en-US" sz="2000" dirty="0">
                <a:solidFill>
                  <a:schemeClr val="accent4"/>
                </a:solidFill>
              </a:rPr>
              <a:t>C</a:t>
            </a:r>
            <a:r>
              <a:rPr lang="en-US" sz="2000" dirty="0" smtClean="0">
                <a:solidFill>
                  <a:schemeClr val="accent4"/>
                </a:solidFill>
              </a:rPr>
              <a:t>ontext sensitive design very important to get community support and local funding </a:t>
            </a:r>
            <a:r>
              <a:rPr lang="en-US" sz="2000" dirty="0" smtClean="0"/>
              <a:t>take time to get public feedback on design options, go into RFP process with a good sense of what you want, what will work and what you can get</a:t>
            </a:r>
          </a:p>
          <a:p>
            <a:r>
              <a:rPr lang="en-US" sz="2000" dirty="0" smtClean="0"/>
              <a:t>Be sure you can work with the developer, lots of twists and turns, many things out of the control of town and developer, financing can be unpredictable and can impact design throughout the process both sides need to be flexible</a:t>
            </a:r>
          </a:p>
          <a:p>
            <a:r>
              <a:rPr lang="en-US" sz="2000" dirty="0" smtClean="0"/>
              <a:t>Take extra time for outreach to public </a:t>
            </a:r>
            <a:r>
              <a:rPr lang="en-US" sz="2000" u="sng" dirty="0" smtClean="0">
                <a:solidFill>
                  <a:schemeClr val="accent1"/>
                </a:solidFill>
              </a:rPr>
              <a:t>and abutters </a:t>
            </a:r>
            <a:r>
              <a:rPr lang="en-US" sz="2000" dirty="0" smtClean="0"/>
              <a:t>and invite pertinent Boards/ Committees into the process</a:t>
            </a:r>
          </a:p>
          <a:p>
            <a:r>
              <a:rPr lang="en-US" sz="2000" dirty="0" smtClean="0">
                <a:solidFill>
                  <a:schemeClr val="accent1"/>
                </a:solidFill>
              </a:rPr>
              <a:t>Local funding </a:t>
            </a:r>
            <a:r>
              <a:rPr lang="en-US" sz="2000" dirty="0" smtClean="0"/>
              <a:t>&amp; support is key for securing State housing tax credits/demonstrate project is viable</a:t>
            </a:r>
          </a:p>
          <a:p>
            <a:r>
              <a:rPr lang="en-US" sz="2000" dirty="0" smtClean="0"/>
              <a:t>Be aware of staff time (permitting/plans reviews/inspections) budget for additional hours and get agreement from developer to provide escrow funds to cover extra inspectional services</a:t>
            </a:r>
            <a:endParaRPr lang="en-US" sz="2000" dirty="0"/>
          </a:p>
        </p:txBody>
      </p:sp>
    </p:spTree>
    <p:extLst>
      <p:ext uri="{BB962C8B-B14F-4D97-AF65-F5344CB8AC3E}">
        <p14:creationId xmlns:p14="http://schemas.microsoft.com/office/powerpoint/2010/main" val="1960406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Banded</Template>
  <TotalTime>26072</TotalTime>
  <Words>637</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vt:lpstr>
      <vt:lpstr>Banded</vt:lpstr>
      <vt:lpstr>Village at Nauset Green  Eastham Affordable Housing Development</vt:lpstr>
      <vt:lpstr>PowerPoint Presentation</vt:lpstr>
      <vt:lpstr>RFP PROCESS</vt:lpstr>
      <vt:lpstr>Memorandum of Agreement</vt:lpstr>
      <vt:lpstr>Regulatory Process</vt:lpstr>
      <vt:lpstr>Village at Nauset Green Final Design #s</vt:lpstr>
      <vt:lpstr>Funding Summary</vt:lpstr>
      <vt:lpstr>Project  Timeline</vt:lpstr>
      <vt:lpstr>Take Aways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Lagg</dc:creator>
  <cp:lastModifiedBy>Paul Lagg</cp:lastModifiedBy>
  <cp:revision>145</cp:revision>
  <dcterms:created xsi:type="dcterms:W3CDTF">2018-03-26T19:35:56Z</dcterms:created>
  <dcterms:modified xsi:type="dcterms:W3CDTF">2019-05-16T17:14:24Z</dcterms:modified>
</cp:coreProperties>
</file>